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  <p:sldMasterId id="2147483662" r:id="rId2"/>
    <p:sldMasterId id="2147483688" r:id="rId3"/>
  </p:sldMasterIdLst>
  <p:notesMasterIdLst>
    <p:notesMasterId r:id="rId34"/>
  </p:notesMasterIdLst>
  <p:handoutMasterIdLst>
    <p:handoutMasterId r:id="rId35"/>
  </p:handoutMasterIdLst>
  <p:sldIdLst>
    <p:sldId id="326" r:id="rId4"/>
    <p:sldId id="380" r:id="rId5"/>
    <p:sldId id="452" r:id="rId6"/>
    <p:sldId id="451" r:id="rId7"/>
    <p:sldId id="453" r:id="rId8"/>
    <p:sldId id="503" r:id="rId9"/>
    <p:sldId id="552" r:id="rId10"/>
    <p:sldId id="555" r:id="rId11"/>
    <p:sldId id="553" r:id="rId12"/>
    <p:sldId id="556" r:id="rId13"/>
    <p:sldId id="557" r:id="rId14"/>
    <p:sldId id="558" r:id="rId15"/>
    <p:sldId id="559" r:id="rId16"/>
    <p:sldId id="560" r:id="rId17"/>
    <p:sldId id="561" r:id="rId18"/>
    <p:sldId id="562" r:id="rId19"/>
    <p:sldId id="563" r:id="rId20"/>
    <p:sldId id="528" r:id="rId21"/>
    <p:sldId id="564" r:id="rId22"/>
    <p:sldId id="529" r:id="rId23"/>
    <p:sldId id="565" r:id="rId24"/>
    <p:sldId id="539" r:id="rId25"/>
    <p:sldId id="540" r:id="rId26"/>
    <p:sldId id="782" r:id="rId27"/>
    <p:sldId id="568" r:id="rId28"/>
    <p:sldId id="569" r:id="rId29"/>
    <p:sldId id="570" r:id="rId30"/>
    <p:sldId id="571" r:id="rId31"/>
    <p:sldId id="566" r:id="rId32"/>
    <p:sldId id="567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85">
          <p15:clr>
            <a:srgbClr val="A4A3A4"/>
          </p15:clr>
        </p15:guide>
        <p15:guide id="2" orient="horz" pos="758">
          <p15:clr>
            <a:srgbClr val="A4A3A4"/>
          </p15:clr>
        </p15:guide>
        <p15:guide id="3" pos="28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1E5C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7" autoAdjust="0"/>
    <p:restoredTop sz="99048" autoAdjust="0"/>
  </p:normalViewPr>
  <p:slideViewPr>
    <p:cSldViewPr snapToGrid="0" snapToObjects="1">
      <p:cViewPr varScale="1">
        <p:scale>
          <a:sx n="113" d="100"/>
          <a:sy n="113" d="100"/>
        </p:scale>
        <p:origin x="1600" y="176"/>
      </p:cViewPr>
      <p:guideLst>
        <p:guide orient="horz" pos="1885"/>
        <p:guide orient="horz" pos="758"/>
        <p:guide pos="28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BF4A-9CB1-5747-B319-707DA98CEC20}" type="datetime1">
              <a:rPr lang="en-US" smtClean="0"/>
              <a:pPr/>
              <a:t>9/2/22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22459-1A81-CA4B-89BB-FCE38A3AE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0304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BC7567-D5EA-874F-8815-73DC5E77631E}" type="datetime1">
              <a:rPr lang="en-US" smtClean="0"/>
              <a:pPr/>
              <a:t>9/2/22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C0E-7DBF-7C4A-B104-25FE08E3B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3234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16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gif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rgbClr val="1E5C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 flipH="1" flipV="1">
            <a:off x="-1" y="-24487"/>
            <a:ext cx="9138586" cy="2515079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  <a:gd name="connsiteX0" fmla="*/ 2887 w 9170673"/>
              <a:gd name="connsiteY0" fmla="*/ 2375696 h 2508024"/>
              <a:gd name="connsiteX1" fmla="*/ 9170673 w 9170673"/>
              <a:gd name="connsiteY1" fmla="*/ 0 h 2508024"/>
              <a:gd name="connsiteX2" fmla="*/ 9169295 w 9170673"/>
              <a:gd name="connsiteY2" fmla="*/ 2508024 h 2508024"/>
              <a:gd name="connsiteX3" fmla="*/ 0 w 9170673"/>
              <a:gd name="connsiteY3" fmla="*/ 2457785 h 2508024"/>
              <a:gd name="connsiteX4" fmla="*/ 2887 w 9170673"/>
              <a:gd name="connsiteY4" fmla="*/ 2375696 h 2508024"/>
              <a:gd name="connsiteX0" fmla="*/ 0 w 9167786"/>
              <a:gd name="connsiteY0" fmla="*/ 2375696 h 2508024"/>
              <a:gd name="connsiteX1" fmla="*/ 9167786 w 9167786"/>
              <a:gd name="connsiteY1" fmla="*/ 0 h 2508024"/>
              <a:gd name="connsiteX2" fmla="*/ 9166408 w 9167786"/>
              <a:gd name="connsiteY2" fmla="*/ 2508024 h 2508024"/>
              <a:gd name="connsiteX3" fmla="*/ 4169 w 9167786"/>
              <a:gd name="connsiteY3" fmla="*/ 2500118 h 2508024"/>
              <a:gd name="connsiteX4" fmla="*/ 0 w 9167786"/>
              <a:gd name="connsiteY4" fmla="*/ 2375696 h 2508024"/>
              <a:gd name="connsiteX0" fmla="*/ 0 w 9166452"/>
              <a:gd name="connsiteY0" fmla="*/ 2375696 h 2508024"/>
              <a:gd name="connsiteX1" fmla="*/ 9061952 w 9166452"/>
              <a:gd name="connsiteY1" fmla="*/ 0 h 2508024"/>
              <a:gd name="connsiteX2" fmla="*/ 9166408 w 9166452"/>
              <a:gd name="connsiteY2" fmla="*/ 2508024 h 2508024"/>
              <a:gd name="connsiteX3" fmla="*/ 4169 w 9166452"/>
              <a:gd name="connsiteY3" fmla="*/ 2500118 h 2508024"/>
              <a:gd name="connsiteX4" fmla="*/ 0 w 9166452"/>
              <a:gd name="connsiteY4" fmla="*/ 2375696 h 2508024"/>
              <a:gd name="connsiteX0" fmla="*/ 0 w 9166808"/>
              <a:gd name="connsiteY0" fmla="*/ 2382751 h 2515079"/>
              <a:gd name="connsiteX1" fmla="*/ 9160729 w 9166808"/>
              <a:gd name="connsiteY1" fmla="*/ 0 h 2515079"/>
              <a:gd name="connsiteX2" fmla="*/ 9166408 w 9166808"/>
              <a:gd name="connsiteY2" fmla="*/ 2515079 h 2515079"/>
              <a:gd name="connsiteX3" fmla="*/ 4169 w 9166808"/>
              <a:gd name="connsiteY3" fmla="*/ 2507173 h 2515079"/>
              <a:gd name="connsiteX4" fmla="*/ 0 w 9166808"/>
              <a:gd name="connsiteY4" fmla="*/ 2382751 h 2515079"/>
              <a:gd name="connsiteX0" fmla="*/ 9943 w 9162640"/>
              <a:gd name="connsiteY0" fmla="*/ 2382751 h 2515079"/>
              <a:gd name="connsiteX1" fmla="*/ 9156561 w 9162640"/>
              <a:gd name="connsiteY1" fmla="*/ 0 h 2515079"/>
              <a:gd name="connsiteX2" fmla="*/ 9162240 w 9162640"/>
              <a:gd name="connsiteY2" fmla="*/ 2515079 h 2515079"/>
              <a:gd name="connsiteX3" fmla="*/ 1 w 9162640"/>
              <a:gd name="connsiteY3" fmla="*/ 2507173 h 2515079"/>
              <a:gd name="connsiteX4" fmla="*/ 9943 w 9162640"/>
              <a:gd name="connsiteY4" fmla="*/ 2382751 h 2515079"/>
              <a:gd name="connsiteX0" fmla="*/ 0 w 9152697"/>
              <a:gd name="connsiteY0" fmla="*/ 2382751 h 2515079"/>
              <a:gd name="connsiteX1" fmla="*/ 9146618 w 9152697"/>
              <a:gd name="connsiteY1" fmla="*/ 0 h 2515079"/>
              <a:gd name="connsiteX2" fmla="*/ 9152297 w 9152697"/>
              <a:gd name="connsiteY2" fmla="*/ 2515079 h 2515079"/>
              <a:gd name="connsiteX3" fmla="*/ 187614 w 9152697"/>
              <a:gd name="connsiteY3" fmla="*/ 2507173 h 2515079"/>
              <a:gd name="connsiteX4" fmla="*/ 0 w 9152697"/>
              <a:gd name="connsiteY4" fmla="*/ 2382751 h 2515079"/>
              <a:gd name="connsiteX0" fmla="*/ 0 w 9068030"/>
              <a:gd name="connsiteY0" fmla="*/ 2382751 h 2515079"/>
              <a:gd name="connsiteX1" fmla="*/ 9061951 w 9068030"/>
              <a:gd name="connsiteY1" fmla="*/ 0 h 2515079"/>
              <a:gd name="connsiteX2" fmla="*/ 9067630 w 9068030"/>
              <a:gd name="connsiteY2" fmla="*/ 2515079 h 2515079"/>
              <a:gd name="connsiteX3" fmla="*/ 102947 w 9068030"/>
              <a:gd name="connsiteY3" fmla="*/ 2507173 h 2515079"/>
              <a:gd name="connsiteX4" fmla="*/ 0 w 9068030"/>
              <a:gd name="connsiteY4" fmla="*/ 2382751 h 2515079"/>
              <a:gd name="connsiteX0" fmla="*/ 0 w 9138586"/>
              <a:gd name="connsiteY0" fmla="*/ 2382751 h 2515079"/>
              <a:gd name="connsiteX1" fmla="*/ 9132507 w 9138586"/>
              <a:gd name="connsiteY1" fmla="*/ 0 h 2515079"/>
              <a:gd name="connsiteX2" fmla="*/ 9138186 w 9138586"/>
              <a:gd name="connsiteY2" fmla="*/ 2515079 h 2515079"/>
              <a:gd name="connsiteX3" fmla="*/ 173503 w 9138586"/>
              <a:gd name="connsiteY3" fmla="*/ 2507173 h 2515079"/>
              <a:gd name="connsiteX4" fmla="*/ 0 w 9138586"/>
              <a:gd name="connsiteY4" fmla="*/ 2382751 h 2515079"/>
              <a:gd name="connsiteX0" fmla="*/ 0 w 9138586"/>
              <a:gd name="connsiteY0" fmla="*/ 2382751 h 2515079"/>
              <a:gd name="connsiteX1" fmla="*/ 9132507 w 9138586"/>
              <a:gd name="connsiteY1" fmla="*/ 0 h 2515079"/>
              <a:gd name="connsiteX2" fmla="*/ 9138186 w 9138586"/>
              <a:gd name="connsiteY2" fmla="*/ 2515079 h 2515079"/>
              <a:gd name="connsiteX3" fmla="*/ 4170 w 9138586"/>
              <a:gd name="connsiteY3" fmla="*/ 2507173 h 2515079"/>
              <a:gd name="connsiteX4" fmla="*/ 0 w 9138586"/>
              <a:gd name="connsiteY4" fmla="*/ 2382751 h 251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8586" h="2515079">
                <a:moveTo>
                  <a:pt x="0" y="2382751"/>
                </a:moveTo>
                <a:cubicBezTo>
                  <a:pt x="20661" y="2379422"/>
                  <a:pt x="7306149" y="2502055"/>
                  <a:pt x="9132507" y="0"/>
                </a:cubicBezTo>
                <a:cubicBezTo>
                  <a:pt x="9129925" y="819774"/>
                  <a:pt x="9140768" y="1695305"/>
                  <a:pt x="9138186" y="2515079"/>
                </a:cubicBezTo>
                <a:lnTo>
                  <a:pt x="4170" y="2507173"/>
                </a:lnTo>
                <a:cubicBezTo>
                  <a:pt x="4169" y="2465011"/>
                  <a:pt x="1" y="2424913"/>
                  <a:pt x="0" y="238275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169"/>
            <a:ext cx="8229600" cy="772250"/>
          </a:xfrm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5622"/>
            <a:ext cx="8229600" cy="1500187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2285999" y="6355080"/>
            <a:ext cx="6400801" cy="502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048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201988" y="3360605"/>
            <a:ext cx="5484812" cy="1224439"/>
          </a:xfrm>
        </p:spPr>
        <p:txBody>
          <a:bodyPr/>
          <a:lstStyle>
            <a:lvl1pPr marL="0" indent="0" algn="r"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 descr="umass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85" y="5658757"/>
            <a:ext cx="4953000" cy="1270000"/>
          </a:xfrm>
          <a:prstGeom prst="rect">
            <a:avLst/>
          </a:prstGeom>
        </p:spPr>
      </p:pic>
      <p:pic>
        <p:nvPicPr>
          <p:cNvPr id="12" name="Picture 11" descr="smast-logo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57500" cy="2857500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201682" y="1613384"/>
            <a:ext cx="5485118" cy="139847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46188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3923"/>
            <a:ext cx="8229600" cy="688359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1870"/>
            <a:ext cx="8229600" cy="558841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1924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9/2/22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636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9/2/22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7143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9/2/22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391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9/2/22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9/2/22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20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9/2/22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1258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9/2/22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4899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9/2/22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525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 flipH="1" flipV="1">
            <a:off x="-19068" y="-30696"/>
            <a:ext cx="9170673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200"/>
            <a:ext cx="8229600" cy="7722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5653"/>
            <a:ext cx="8229600" cy="150018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>
          <a:xfrm>
            <a:off x="2285999" y="6355080"/>
            <a:ext cx="6400801" cy="502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1362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F1CB0-951D-8740-94E3-4A6F7DDA25E2}" type="datetimeFigureOut">
              <a:rPr lang="en-US" smtClean="0"/>
              <a:t>9/2/22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802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9/2/22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2285999" y="6355080"/>
            <a:ext cx="6400801" cy="502919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N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2186107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Boat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415532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Turtl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2044555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eafoo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2817638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ish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410519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Dar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July 19, 2012</a:t>
            </a:r>
          </a:p>
        </p:txBody>
      </p:sp>
      <p:sp>
        <p:nvSpPr>
          <p:cNvPr id="7" name="Freeform 6"/>
          <p:cNvSpPr/>
          <p:nvPr userDrawn="1"/>
        </p:nvSpPr>
        <p:spPr>
          <a:xfrm>
            <a:off x="-9190" y="4417160"/>
            <a:ext cx="9170673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07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7601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729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358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7" r:id="rId3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rgbClr val="FFFFFF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01682" y="1141666"/>
            <a:ext cx="5485118" cy="139847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1682" y="2631403"/>
            <a:ext cx="5485117" cy="1277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46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8" r:id="rId6"/>
  </p:sldLayoutIdLst>
  <p:hf hdr="0"/>
  <p:txStyles>
    <p:titleStyle>
      <a:lvl1pPr algn="r" defTabSz="457200" rtl="0" eaLnBrk="1" latinLnBrk="0" hangingPunct="1">
        <a:lnSpc>
          <a:spcPct val="80000"/>
        </a:lnSpc>
        <a:spcBef>
          <a:spcPct val="0"/>
        </a:spcBef>
        <a:buNone/>
        <a:defRPr sz="4400" b="1" i="0" kern="1200">
          <a:solidFill>
            <a:schemeClr val="accent1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F1CB0-951D-8740-94E3-4A6F7DDA25E2}" type="datetimeFigureOut">
              <a:rPr lang="en-US" smtClean="0"/>
              <a:t>9/2/22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72BB5-8B8B-B44E-AC1F-0F53DFE28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74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gavinfay.github.io/mebm-models/tmb" TargetMode="Externa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kaskr.github.io/adcomp/_book/Introduction.html" TargetMode="External"/><Relationship Id="rId2" Type="http://schemas.openxmlformats.org/officeDocument/2006/relationships/hyperlink" Target="https://github.com/kaskr/adcomp/wiki" TargetMode="Externa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869244" y="3487606"/>
            <a:ext cx="7817556" cy="2517681"/>
          </a:xfrm>
        </p:spPr>
        <p:txBody>
          <a:bodyPr>
            <a:normAutofit/>
          </a:bodyPr>
          <a:lstStyle/>
          <a:p>
            <a:r>
              <a:rPr lang="en-US" sz="2800" b="1" dirty="0"/>
              <a:t>TMB workshop</a:t>
            </a:r>
          </a:p>
          <a:p>
            <a:r>
              <a:rPr lang="en-US" sz="2800" b="1" dirty="0"/>
              <a:t>Session I, why TMB?</a:t>
            </a:r>
          </a:p>
          <a:p>
            <a:endParaRPr lang="en-US" sz="2500" dirty="0"/>
          </a:p>
          <a:p>
            <a:r>
              <a:rPr lang="en-US" sz="2500" dirty="0"/>
              <a:t>(Acknowledgements: Mollie Brooks, Kasper Kristensen, </a:t>
            </a:r>
            <a:r>
              <a:rPr lang="en-US" sz="2500" dirty="0" err="1"/>
              <a:t>Arni</a:t>
            </a:r>
            <a:r>
              <a:rPr lang="en-US" sz="2500" dirty="0"/>
              <a:t> Magnusson, Anders Nielsen, André Punt)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01988" y="1431963"/>
            <a:ext cx="5485118" cy="1398472"/>
          </a:xfrm>
        </p:spPr>
        <p:txBody>
          <a:bodyPr>
            <a:noAutofit/>
          </a:bodyPr>
          <a:lstStyle/>
          <a:p>
            <a:pPr algn="r"/>
            <a:r>
              <a:rPr lang="en-US" sz="3200" dirty="0"/>
              <a:t>MAR 580: Models for Marine Ecosystem-Based Management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49769" y="6295575"/>
            <a:ext cx="3627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06 September 2022</a:t>
            </a:r>
          </a:p>
        </p:txBody>
      </p:sp>
    </p:spTree>
    <p:extLst>
      <p:ext uri="{BB962C8B-B14F-4D97-AF65-F5344CB8AC3E}">
        <p14:creationId xmlns:p14="http://schemas.microsoft.com/office/powerpoint/2010/main" val="890331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D7E7F-4F7E-3945-AD61-02B986B06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example: 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FA28E-FD4E-5C45-BD39-11AA76E04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473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AC252-3C65-AA4E-8E87-6CE157E98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2A789-25C9-6D44-B80F-BC36CFA5D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TMB model begins by including the header file</a:t>
            </a:r>
          </a:p>
          <a:p>
            <a:pPr marL="457200" lvl="1" indent="0">
              <a:buNone/>
            </a:pPr>
            <a:r>
              <a:rPr lang="en-US" dirty="0"/>
              <a:t>	#include &lt;</a:t>
            </a:r>
            <a:r>
              <a:rPr lang="en-US" dirty="0" err="1"/>
              <a:t>TMB.hpp</a:t>
            </a:r>
            <a:r>
              <a:rPr lang="en-US" dirty="0"/>
              <a:t>&gt;</a:t>
            </a:r>
          </a:p>
          <a:p>
            <a:r>
              <a:rPr lang="en-US" dirty="0"/>
              <a:t>The objective function is then included in the following code: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600" dirty="0"/>
              <a:t>template&lt;class Type&gt;</a:t>
            </a:r>
          </a:p>
          <a:p>
            <a:pPr marL="457200" lvl="1" indent="0">
              <a:buNone/>
            </a:pPr>
            <a:r>
              <a:rPr lang="en-US" sz="2600" dirty="0"/>
              <a:t>Type </a:t>
            </a:r>
            <a:r>
              <a:rPr lang="en-US" sz="2600" dirty="0" err="1"/>
              <a:t>objective_function</a:t>
            </a:r>
            <a:r>
              <a:rPr lang="en-US" sz="2600" dirty="0"/>
              <a:t>&lt;Type&gt;::operator() ()</a:t>
            </a:r>
          </a:p>
          <a:p>
            <a:pPr marL="0" indent="0">
              <a:buNone/>
            </a:pPr>
            <a:r>
              <a:rPr lang="en-US" sz="2600" dirty="0"/>
              <a:t>	{</a:t>
            </a:r>
          </a:p>
          <a:p>
            <a:pPr marL="0" indent="0">
              <a:buNone/>
            </a:pPr>
            <a:r>
              <a:rPr lang="en-US" sz="2600" dirty="0"/>
              <a:t>       //insert your model here</a:t>
            </a:r>
          </a:p>
          <a:p>
            <a:pPr marL="0" indent="0">
              <a:buNone/>
            </a:pPr>
            <a:r>
              <a:rPr lang="en-US" sz="2600" dirty="0"/>
              <a:t>      return </a:t>
            </a:r>
            <a:r>
              <a:rPr lang="en-US" sz="2600" dirty="0" err="1"/>
              <a:t>neglogL</a:t>
            </a:r>
            <a:r>
              <a:rPr lang="en-US" sz="2600" dirty="0"/>
              <a:t>:</a:t>
            </a:r>
          </a:p>
          <a:p>
            <a:pPr marL="0" indent="0">
              <a:buNone/>
            </a:pPr>
            <a:r>
              <a:rPr lang="en-US" sz="2600" dirty="0"/>
              <a:t>	}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651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AC252-3C65-AA4E-8E87-6CE157E98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2A789-25C9-6D44-B80F-BC36CFA5D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Comments in </a:t>
            </a:r>
            <a:r>
              <a:rPr lang="en-US" dirty="0" err="1"/>
              <a:t>c++</a:t>
            </a:r>
            <a:r>
              <a:rPr lang="en-US" dirty="0"/>
              <a:t> are  //</a:t>
            </a:r>
          </a:p>
          <a:p>
            <a:r>
              <a:rPr lang="en-US" dirty="0"/>
              <a:t>All variables must be declared before being used. No exceptions!</a:t>
            </a:r>
          </a:p>
          <a:p>
            <a:r>
              <a:rPr lang="en-US" dirty="0"/>
              <a:t>Expressions need to end with semicolons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823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4D9E3-2E5E-3C4F-8E52-EF4D9D6F3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</a:t>
            </a:r>
            <a:r>
              <a:rPr lang="en-US" dirty="0" err="1"/>
              <a:t>MakeADFun</a:t>
            </a:r>
            <a:r>
              <a:rPr lang="en-US" dirty="0"/>
              <a:t>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7C1AF-09F5-E34A-8EED-255200741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altLang="en-US" b="1" dirty="0"/>
              <a:t>data</a:t>
            </a:r>
            <a:r>
              <a:rPr lang="en-AU" altLang="en-US" dirty="0"/>
              <a:t>: the data to be passed to the function (as a list)</a:t>
            </a:r>
          </a:p>
          <a:p>
            <a:r>
              <a:rPr lang="en-AU" altLang="en-US" b="1" dirty="0"/>
              <a:t>parameters</a:t>
            </a:r>
            <a:r>
              <a:rPr lang="en-AU" altLang="en-US" dirty="0"/>
              <a:t>: a list of estimable parameters (including random and fixed effects)</a:t>
            </a:r>
          </a:p>
          <a:p>
            <a:r>
              <a:rPr lang="en-AU" altLang="en-US" b="1" dirty="0"/>
              <a:t>DLL</a:t>
            </a:r>
            <a:r>
              <a:rPr lang="en-AU" altLang="en-US" dirty="0"/>
              <a:t>: name of the DLL</a:t>
            </a:r>
          </a:p>
          <a:p>
            <a:r>
              <a:rPr lang="en-AU" altLang="en-US" b="1" dirty="0"/>
              <a:t>map</a:t>
            </a:r>
            <a:r>
              <a:rPr lang="en-AU" altLang="en-US" dirty="0"/>
              <a:t>: provides a way to fix parameters</a:t>
            </a:r>
            <a:br>
              <a:rPr lang="en-AU" altLang="en-US" dirty="0"/>
            </a:br>
            <a:r>
              <a:rPr lang="en-AU" altLang="en-US" dirty="0"/>
              <a:t>(to not estimate, or make parameters equal)</a:t>
            </a:r>
          </a:p>
          <a:p>
            <a:r>
              <a:rPr lang="en-AU" altLang="en-US" b="1" dirty="0"/>
              <a:t>random</a:t>
            </a:r>
            <a:r>
              <a:rPr lang="en-AU" altLang="en-US" dirty="0"/>
              <a:t>: which variables are random effects</a:t>
            </a:r>
          </a:p>
          <a:p>
            <a:r>
              <a:rPr lang="en-AU" altLang="en-US" b="1" dirty="0"/>
              <a:t>control: </a:t>
            </a:r>
            <a:r>
              <a:rPr lang="en-AU" altLang="en-US" dirty="0"/>
              <a:t>behaviour of fitting (tolerance, etc.)</a:t>
            </a:r>
            <a:endParaRPr lang="en-AU" alt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835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AA1EF-BC02-4D42-88EA-F02D4B96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MakeADFun’s</a:t>
            </a:r>
            <a:r>
              <a:rPr lang="en-US" dirty="0"/>
              <a:t> </a:t>
            </a:r>
            <a:r>
              <a:rPr lang="en-US" b="1" dirty="0"/>
              <a:t>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33BF0-F63C-9244-A59D-9E4151429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the map argument to:</a:t>
            </a:r>
          </a:p>
          <a:p>
            <a:r>
              <a:rPr lang="en-US" dirty="0"/>
              <a:t>Fix parameters at their initial values:</a:t>
            </a:r>
          </a:p>
          <a:p>
            <a:pPr marL="457200" lvl="1" indent="0">
              <a:buNone/>
            </a:pPr>
            <a:r>
              <a:rPr lang="en-US" dirty="0"/>
              <a:t>e.g.  map = list(b0=factor(NA))   #don’t estimate intercept</a:t>
            </a:r>
          </a:p>
          <a:p>
            <a:r>
              <a:rPr lang="en-US" dirty="0"/>
              <a:t>Mirror values within a vector</a:t>
            </a:r>
          </a:p>
          <a:p>
            <a:pPr marL="0" indent="0">
              <a:buNone/>
            </a:pPr>
            <a:r>
              <a:rPr lang="en-US" dirty="0"/>
              <a:t>	e.g. if you have a vector beta and you want 				elements 2 &amp; 4 to be the same:</a:t>
            </a:r>
          </a:p>
          <a:p>
            <a:pPr marL="0" indent="0">
              <a:buNone/>
            </a:pPr>
            <a:r>
              <a:rPr lang="en-US" altLang="en-US" dirty="0"/>
              <a:t>		</a:t>
            </a:r>
            <a:r>
              <a:rPr lang="en-AU" altLang="en-US" dirty="0"/>
              <a:t>map = list(beta=factor(c(1,2,3,2)))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7464335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490C-4A35-8C4B-A075-1E83FD3CF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F4EC3-23A8-E74C-95C9-DD2EDB6C5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REPORT to get results back into R</a:t>
            </a:r>
          </a:p>
          <a:p>
            <a:pPr marL="0" indent="0">
              <a:buNone/>
            </a:pPr>
            <a:r>
              <a:rPr lang="en-US" dirty="0"/>
              <a:t>e.g. </a:t>
            </a:r>
          </a:p>
          <a:p>
            <a:pPr marL="0" indent="0">
              <a:buNone/>
            </a:pPr>
            <a:r>
              <a:rPr lang="en-US" dirty="0"/>
              <a:t>Type sigma = exp(</a:t>
            </a:r>
            <a:r>
              <a:rPr lang="en-US" dirty="0" err="1"/>
              <a:t>logSigma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/>
              <a:t>REPORT(sigma);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Access in R via:</a:t>
            </a:r>
          </a:p>
          <a:p>
            <a:pPr marL="0" indent="0">
              <a:buNone/>
            </a:pPr>
            <a:r>
              <a:rPr lang="en-US" dirty="0" err="1"/>
              <a:t>model$report</a:t>
            </a:r>
            <a:r>
              <a:rPr lang="en-US" dirty="0"/>
              <a:t>();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524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490C-4A35-8C4B-A075-1E83FD3CF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Variances for derived quantities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F4EC3-23A8-E74C-95C9-DD2EDB6C5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sdreport</a:t>
            </a:r>
            <a:r>
              <a:rPr lang="en-US" dirty="0"/>
              <a:t>(model)</a:t>
            </a:r>
          </a:p>
          <a:p>
            <a:pPr marL="0" indent="0">
              <a:buNone/>
            </a:pPr>
            <a:r>
              <a:rPr lang="en-US" dirty="0"/>
              <a:t>- asymptotic variances for parameters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compute standard errors for derived quantities, define ADREPORT variable:</a:t>
            </a:r>
          </a:p>
          <a:p>
            <a:pPr marL="0" indent="0">
              <a:buNone/>
            </a:pPr>
            <a:r>
              <a:rPr lang="en-US" dirty="0"/>
              <a:t>e.g. </a:t>
            </a:r>
          </a:p>
          <a:p>
            <a:pPr marL="0" indent="0">
              <a:buNone/>
            </a:pPr>
            <a:r>
              <a:rPr lang="en-US" dirty="0"/>
              <a:t>Type sigma = exp(</a:t>
            </a:r>
            <a:r>
              <a:rPr lang="en-US" dirty="0" err="1"/>
              <a:t>logSigma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dirty="0"/>
              <a:t>ADREPORT(sigma);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sdreport</a:t>
            </a:r>
            <a:r>
              <a:rPr lang="en-US" dirty="0"/>
              <a:t>(model);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463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9E153-19B2-DA4B-A87A-C49B1412C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Variance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7356D-6870-BC48-B37A-43A8BB5BB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en-AU" dirty="0"/>
              <a:t>Hessian matrix</a:t>
            </a:r>
          </a:p>
          <a:p>
            <a:pPr marL="0" indent="0">
              <a:buNone/>
              <a:defRPr/>
            </a:pPr>
            <a:r>
              <a:rPr lang="en-AU" dirty="0" err="1"/>
              <a:t>model$he</a:t>
            </a:r>
            <a:r>
              <a:rPr lang="en-AU" dirty="0"/>
              <a:t>()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AU" dirty="0"/>
              <a:t>Variance-covariance matrix:</a:t>
            </a:r>
          </a:p>
          <a:p>
            <a:pPr marL="0" indent="0">
              <a:buNone/>
              <a:defRPr/>
            </a:pPr>
            <a:r>
              <a:rPr lang="en-AU" dirty="0"/>
              <a:t>solve(</a:t>
            </a:r>
            <a:r>
              <a:rPr lang="en-AU" dirty="0" err="1"/>
              <a:t>model$he</a:t>
            </a:r>
            <a:r>
              <a:rPr lang="en-AU" dirty="0"/>
              <a:t>())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AU" dirty="0"/>
              <a:t>Correlation matrix:</a:t>
            </a:r>
          </a:p>
          <a:p>
            <a:pPr marL="0" indent="0">
              <a:buNone/>
              <a:defRPr/>
            </a:pPr>
            <a:r>
              <a:rPr lang="en-AU" dirty="0"/>
              <a:t>cov2cor(solve(</a:t>
            </a:r>
            <a:r>
              <a:rPr lang="en-AU" dirty="0" err="1"/>
              <a:t>model$he</a:t>
            </a:r>
            <a:r>
              <a:rPr lang="en-AU" dirty="0"/>
              <a:t>()))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AU" dirty="0"/>
              <a:t>Standard errors:</a:t>
            </a:r>
          </a:p>
          <a:p>
            <a:pPr marL="0" indent="0">
              <a:buNone/>
              <a:defRPr/>
            </a:pPr>
            <a:r>
              <a:rPr lang="en-AU" dirty="0"/>
              <a:t>sqrt(</a:t>
            </a:r>
            <a:r>
              <a:rPr lang="en-AU" dirty="0" err="1"/>
              <a:t>diag</a:t>
            </a:r>
            <a:r>
              <a:rPr lang="en-AU" dirty="0"/>
              <a:t>(solve(</a:t>
            </a:r>
            <a:r>
              <a:rPr lang="en-AU" dirty="0" err="1"/>
              <a:t>model$he</a:t>
            </a:r>
            <a:r>
              <a:rPr lang="en-AU" dirty="0"/>
              <a:t>()))))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1053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  <a:buNone/>
            </a:pPr>
            <a:r>
              <a:rPr lang="en-US" altLang="en-US" sz="2400"/>
              <a:t>TMB </a:t>
            </a:r>
            <a:r>
              <a:rPr lang="en-US" altLang="en-US" sz="2400" dirty="0"/>
              <a:t>needs to know what dimensions and format your data/variables/parameters will be in.</a:t>
            </a:r>
          </a:p>
          <a:p>
            <a:pPr>
              <a:lnSpc>
                <a:spcPct val="80000"/>
              </a:lnSpc>
              <a:buNone/>
            </a:pPr>
            <a:endParaRPr lang="en-US" altLang="en-US" sz="2400" dirty="0"/>
          </a:p>
          <a:p>
            <a:pPr>
              <a:lnSpc>
                <a:spcPct val="80000"/>
              </a:lnSpc>
            </a:pPr>
            <a:r>
              <a:rPr lang="en-US" altLang="en-US" sz="2400" dirty="0"/>
              <a:t>The most-basic types: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chemeClr val="folHlink"/>
                </a:solidFill>
              </a:rPr>
              <a:t>DATA_INTEGER</a:t>
            </a:r>
            <a:r>
              <a:rPr lang="en-US" altLang="en-US" sz="2000" dirty="0"/>
              <a:t> (e.g. int Count) – integer.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chemeClr val="folHlink"/>
                </a:solidFill>
              </a:rPr>
              <a:t>DATA_IVECTOR</a:t>
            </a:r>
            <a:r>
              <a:rPr lang="en-US" altLang="en-US" sz="2000" dirty="0"/>
              <a:t> – vector of integers.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chemeClr val="folHlink"/>
                </a:solidFill>
              </a:rPr>
              <a:t>DATA_IMATRIX</a:t>
            </a:r>
            <a:r>
              <a:rPr lang="en-US" altLang="en-US" sz="2000" dirty="0"/>
              <a:t> – matrix of integers.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chemeClr val="folHlink"/>
                </a:solidFill>
              </a:rPr>
              <a:t>DATA_IARRAY</a:t>
            </a:r>
            <a:r>
              <a:rPr lang="en-US" altLang="en-US" sz="2000" dirty="0"/>
              <a:t> – array of integers.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chemeClr val="folHlink"/>
                </a:solidFill>
              </a:rPr>
              <a:t>DATA_SCALAR</a:t>
            </a:r>
            <a:r>
              <a:rPr lang="en-US" altLang="en-US" sz="2000" dirty="0"/>
              <a:t> (e.g. number) – real.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chemeClr val="folHlink"/>
                </a:solidFill>
              </a:rPr>
              <a:t>DATA_VECTOR</a:t>
            </a:r>
            <a:r>
              <a:rPr lang="en-US" altLang="en-US" sz="2000" dirty="0"/>
              <a:t> – vector of reals.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chemeClr val="folHlink"/>
                </a:solidFill>
              </a:rPr>
              <a:t>DATA_MATRIX</a:t>
            </a:r>
            <a:r>
              <a:rPr lang="en-US" altLang="en-US" sz="2000" dirty="0"/>
              <a:t> – matrix of reals.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chemeClr val="folHlink"/>
                </a:solidFill>
              </a:rPr>
              <a:t>DATA_ARRAY</a:t>
            </a:r>
            <a:r>
              <a:rPr lang="en-US" altLang="en-US" sz="2000" dirty="0"/>
              <a:t> – array of reals.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chemeClr val="folHlink"/>
                </a:solidFill>
              </a:rPr>
              <a:t>DATA_STRUC</a:t>
            </a:r>
            <a:r>
              <a:rPr lang="en-US" altLang="en-US" sz="2000" dirty="0"/>
              <a:t> – A structure.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>
                <a:solidFill>
                  <a:schemeClr val="folHlink"/>
                </a:solidFill>
              </a:rPr>
              <a:t>DATA_STRING</a:t>
            </a:r>
            <a:r>
              <a:rPr lang="en-US" altLang="en-US" sz="2000" dirty="0"/>
              <a:t> – A string.</a:t>
            </a:r>
          </a:p>
          <a:p>
            <a:pPr>
              <a:lnSpc>
                <a:spcPct val="80000"/>
              </a:lnSpc>
            </a:pPr>
            <a:endParaRPr lang="en-US" altLang="en-US" sz="2400" dirty="0"/>
          </a:p>
          <a:p>
            <a:pPr>
              <a:lnSpc>
                <a:spcPct val="80000"/>
              </a:lnSpc>
            </a:pPr>
            <a:r>
              <a:rPr lang="en-US" altLang="en-US" sz="2400" dirty="0"/>
              <a:t>All variables </a:t>
            </a:r>
            <a:r>
              <a:rPr lang="en-US" altLang="en-US" sz="2400" dirty="0">
                <a:solidFill>
                  <a:schemeClr val="accent2"/>
                </a:solidFill>
              </a:rPr>
              <a:t>MUST </a:t>
            </a:r>
            <a:r>
              <a:rPr lang="en-US" altLang="en-US" sz="2400" dirty="0"/>
              <a:t>be declared before they are used – no exemptions!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184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C73A5-B9F0-0641-A343-9EF894F3A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727F9-0B47-214F-AAC3-A5CD049D8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altLang="en-US" dirty="0"/>
              <a:t>PARAMETER(</a:t>
            </a:r>
            <a:r>
              <a:rPr lang="en-AU" altLang="en-US" dirty="0" err="1"/>
              <a:t>par_name</a:t>
            </a:r>
            <a:r>
              <a:rPr lang="en-AU" altLang="en-US" dirty="0"/>
              <a:t>);</a:t>
            </a:r>
          </a:p>
          <a:p>
            <a:pPr marL="0" indent="0">
              <a:buNone/>
            </a:pPr>
            <a:r>
              <a:rPr lang="en-AU" altLang="en-US" dirty="0"/>
              <a:t>PARAMETER_VECTOR(</a:t>
            </a:r>
            <a:r>
              <a:rPr lang="en-AU" altLang="en-US" dirty="0" err="1"/>
              <a:t>par_name</a:t>
            </a:r>
            <a:r>
              <a:rPr lang="en-AU" altLang="en-US" dirty="0"/>
              <a:t>);</a:t>
            </a:r>
          </a:p>
          <a:p>
            <a:pPr marL="0" indent="0">
              <a:buNone/>
            </a:pPr>
            <a:r>
              <a:rPr lang="en-AU" altLang="en-US" b="1" dirty="0"/>
              <a:t>Local Variables</a:t>
            </a:r>
          </a:p>
          <a:p>
            <a:pPr marL="0" indent="0">
              <a:buNone/>
            </a:pPr>
            <a:r>
              <a:rPr lang="en-AU" altLang="en-US" dirty="0"/>
              <a:t>Type p;                         [scalar]</a:t>
            </a:r>
          </a:p>
          <a:p>
            <a:pPr marL="0" indent="0">
              <a:buNone/>
            </a:pPr>
            <a:r>
              <a:rPr lang="en-AU" altLang="en-US" dirty="0"/>
              <a:t>vector&lt;Type&gt; q(5);        [vector]</a:t>
            </a:r>
          </a:p>
          <a:p>
            <a:pPr marL="0" indent="0">
              <a:buNone/>
            </a:pPr>
            <a:r>
              <a:rPr lang="en-AU" altLang="en-US" dirty="0"/>
              <a:t>matrix&lt;Type&gt; z(5,5);     [matrix]</a:t>
            </a:r>
          </a:p>
          <a:p>
            <a:pPr marL="0" indent="0">
              <a:buNone/>
            </a:pPr>
            <a:r>
              <a:rPr lang="en-AU" altLang="en-US" dirty="0"/>
              <a:t>array&lt;Type&gt;k(5,5,5);     [array]</a:t>
            </a:r>
          </a:p>
          <a:p>
            <a:pPr marL="0" indent="0">
              <a:buNone/>
            </a:pPr>
            <a:r>
              <a:rPr lang="en-AU" altLang="en-US" dirty="0"/>
              <a:t>int I;                             [integer]    </a:t>
            </a:r>
          </a:p>
          <a:p>
            <a:pPr marL="0" indent="0">
              <a:buNone/>
            </a:pPr>
            <a:r>
              <a:rPr lang="en-AU" altLang="en-US" dirty="0"/>
              <a:t>vector&lt;int&gt;</a:t>
            </a:r>
            <a:r>
              <a:rPr lang="en-AU" altLang="en-US" dirty="0" err="1"/>
              <a:t>jj</a:t>
            </a:r>
            <a:r>
              <a:rPr lang="en-AU" altLang="en-US" dirty="0"/>
              <a:t>(5);          [integer vector]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683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hlinkClick r:id="rId2"/>
              </a:rPr>
              <a:t>gavinfay.github.io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mebm</a:t>
            </a:r>
            <a:r>
              <a:rPr lang="en-US" dirty="0">
                <a:hlinkClick r:id="rId2"/>
              </a:rPr>
              <a:t>-models/</a:t>
            </a:r>
            <a:r>
              <a:rPr lang="en-US" dirty="0" err="1">
                <a:hlinkClick r:id="rId2"/>
              </a:rPr>
              <a:t>tmb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 err="1"/>
              <a:t>Rstudio</a:t>
            </a:r>
            <a:r>
              <a:rPr lang="en-US" dirty="0"/>
              <a:t> Cloud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Aims of workshop:</a:t>
            </a:r>
          </a:p>
          <a:p>
            <a:pPr marL="0" indent="0">
              <a:buNone/>
            </a:pPr>
            <a:r>
              <a:rPr lang="en-US" dirty="0"/>
              <a:t>* Introduce TMB</a:t>
            </a:r>
          </a:p>
          <a:p>
            <a:pPr marL="0" indent="0">
              <a:buNone/>
            </a:pPr>
            <a:r>
              <a:rPr lang="en-US" dirty="0"/>
              <a:t>* Conduct several examples</a:t>
            </a:r>
          </a:p>
        </p:txBody>
      </p:sp>
    </p:spTree>
    <p:extLst>
      <p:ext uri="{BB962C8B-B14F-4D97-AF65-F5344CB8AC3E}">
        <p14:creationId xmlns:p14="http://schemas.microsoft.com/office/powerpoint/2010/main" val="9022940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Names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Must start with an alphabetic character.</a:t>
            </a:r>
          </a:p>
          <a:p>
            <a:r>
              <a:rPr lang="en-US" dirty="0"/>
              <a:t>Don’t use any reserved words (if, else, etc.)</a:t>
            </a:r>
          </a:p>
          <a:p>
            <a:r>
              <a:rPr lang="en-US" dirty="0"/>
              <a:t>Choose descriptive but not overly long variable names (e.g. biomass, MSY).</a:t>
            </a:r>
          </a:p>
          <a:p>
            <a:r>
              <a:rPr lang="en-US" dirty="0"/>
              <a:t>TMB (and C) is case-sensitive, i.e. the variables biomass and Biomass are NOT the same variable.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Other rules / hints:</a:t>
            </a:r>
          </a:p>
          <a:p>
            <a:r>
              <a:rPr lang="en-US" dirty="0"/>
              <a:t>Use underscores to split names within a variable name (e.g. </a:t>
            </a:r>
            <a:r>
              <a:rPr lang="en-US" dirty="0" err="1"/>
              <a:t>my_biomass</a:t>
            </a:r>
            <a:r>
              <a:rPr lang="en-US" dirty="0"/>
              <a:t>).</a:t>
            </a:r>
          </a:p>
          <a:p>
            <a:r>
              <a:rPr lang="en-US" dirty="0"/>
              <a:t>Avoid re-using the same variable for different purposes.</a:t>
            </a:r>
          </a:p>
          <a:p>
            <a:r>
              <a:rPr lang="en-US" dirty="0"/>
              <a:t>Don’t forget those semi-colons!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0558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F860E1-C271-4D43-A9E0-D0A80E316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374"/>
            <a:ext cx="9144000" cy="64166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3E986F-099B-1A4A-8B35-C9C2E9F5AFA1}"/>
              </a:ext>
            </a:extLst>
          </p:cNvPr>
          <p:cNvSpPr txBox="1"/>
          <p:nvPr/>
        </p:nvSpPr>
        <p:spPr>
          <a:xfrm>
            <a:off x="329184" y="6382512"/>
            <a:ext cx="7900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kaskr.github.io</a:t>
            </a:r>
            <a:r>
              <a:rPr lang="en-US" dirty="0"/>
              <a:t>/</a:t>
            </a:r>
            <a:r>
              <a:rPr lang="en-US" dirty="0" err="1"/>
              <a:t>adcomp</a:t>
            </a:r>
            <a:r>
              <a:rPr lang="en-US" dirty="0"/>
              <a:t>/_book/</a:t>
            </a:r>
            <a:r>
              <a:rPr lang="en-US" dirty="0" err="1"/>
              <a:t>CppTutorial.html#i-know-r-but-not-c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8490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1870"/>
            <a:ext cx="8229600" cy="5806130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altLang="en-US" sz="2800" dirty="0"/>
              <a:t>Comment, comment, comment: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en-US" sz="2800" dirty="0"/>
          </a:p>
          <a:p>
            <a:pPr>
              <a:lnSpc>
                <a:spcPct val="90000"/>
              </a:lnSpc>
            </a:pPr>
            <a:r>
              <a:rPr lang="en-US" altLang="en-US" sz="2800" dirty="0"/>
              <a:t>Include comments (indicated by “//”) at the start of the program that states what it does.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Split ideas / blocks of code with blank lines and comments.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Use “inline” comments to refer to equations and meanings of variables.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Indent blocks of code to increase clarity.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Include comments in your R scripts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sz="2800" dirty="0"/>
              <a:t>	(indicated by “#”).</a:t>
            </a:r>
          </a:p>
          <a:p>
            <a:pPr>
              <a:lnSpc>
                <a:spcPct val="90000"/>
              </a:lnSpc>
            </a:pP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295945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Getting Help, and debugging hints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Arrays start at 0 rather than 1, this can confuse R users!</a:t>
            </a:r>
          </a:p>
          <a:p>
            <a:r>
              <a:rPr lang="en-US" dirty="0"/>
              <a:t>TMB wiki (</a:t>
            </a:r>
            <a:r>
              <a:rPr lang="en-US" dirty="0">
                <a:hlinkClick r:id="rId2"/>
              </a:rPr>
              <a:t>https://github.com/kaskr/adcomp/wiki</a:t>
            </a:r>
            <a:r>
              <a:rPr lang="en-US" dirty="0"/>
              <a:t>)</a:t>
            </a:r>
          </a:p>
          <a:p>
            <a:r>
              <a:rPr lang="en-US" dirty="0"/>
              <a:t>TMB book (</a:t>
            </a:r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kaskr.github.io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adcomp</a:t>
            </a:r>
            <a:r>
              <a:rPr lang="en-US" dirty="0">
                <a:hlinkClick r:id="rId3"/>
              </a:rPr>
              <a:t>/_book/</a:t>
            </a:r>
            <a:r>
              <a:rPr lang="en-US" dirty="0" err="1">
                <a:hlinkClick r:id="rId3"/>
              </a:rPr>
              <a:t>Introduction.html</a:t>
            </a:r>
            <a:r>
              <a:rPr lang="en-US" dirty="0"/>
              <a:t>)</a:t>
            </a:r>
          </a:p>
          <a:p>
            <a:r>
              <a:rPr lang="en-US" dirty="0"/>
              <a:t>Start simple: develop a routine, test it, develop the next routine, …</a:t>
            </a:r>
          </a:p>
          <a:p>
            <a:r>
              <a:rPr lang="en-US" dirty="0"/>
              <a:t>Use “std::</a:t>
            </a:r>
            <a:r>
              <a:rPr lang="en-US" dirty="0" err="1"/>
              <a:t>cout</a:t>
            </a:r>
            <a:r>
              <a:rPr lang="en-US" dirty="0"/>
              <a:t>” to output variables to the screen so you can check that the function is being calculated correctly.</a:t>
            </a:r>
          </a:p>
          <a:p>
            <a:r>
              <a:rPr lang="en-US" dirty="0"/>
              <a:t>Test code by writing out intermediate results (you can then check that values output are correct given the values for the parameters – the first call of the function will involve the parameters being set to their initial values).</a:t>
            </a:r>
          </a:p>
          <a:p>
            <a:r>
              <a:rPr lang="en-US" dirty="0"/>
              <a:t>Cross compare: Write critical bits of code in EXCEL or R and check you get the correct values.</a:t>
            </a:r>
          </a:p>
          <a:p>
            <a:r>
              <a:rPr lang="en-US" dirty="0"/>
              <a:t>Never, ever, ever, believe your code is correct: always work on the assumption there is an error somewhere.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4565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modeling review  LMs, GLMs, NLMs</a:t>
            </a:r>
          </a:p>
        </p:txBody>
      </p:sp>
      <p:sp>
        <p:nvSpPr>
          <p:cNvPr id="430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51870"/>
            <a:ext cx="8229600" cy="5752352"/>
          </a:xfrm>
        </p:spPr>
        <p:txBody>
          <a:bodyPr>
            <a:normAutofit fontScale="92500" lnSpcReduction="20000"/>
          </a:bodyPr>
          <a:lstStyle/>
          <a:p>
            <a:pPr>
              <a:tabLst>
                <a:tab pos="3995738" algn="l"/>
              </a:tabLst>
            </a:pPr>
            <a:r>
              <a:rPr lang="en-US" dirty="0"/>
              <a:t>LM and GLM are used to describe whether and how a </a:t>
            </a:r>
            <a:r>
              <a:rPr lang="en-US" i="1" dirty="0"/>
              <a:t>response</a:t>
            </a:r>
            <a:r>
              <a:rPr lang="en-US" dirty="0"/>
              <a:t> variable depends on a combination of </a:t>
            </a:r>
            <a:r>
              <a:rPr lang="en-US" i="1" dirty="0"/>
              <a:t>predictors.</a:t>
            </a:r>
            <a:endParaRPr lang="en-US" dirty="0"/>
          </a:p>
          <a:p>
            <a:pPr>
              <a:tabLst>
                <a:tab pos="3995738" algn="l"/>
              </a:tabLst>
            </a:pPr>
            <a:r>
              <a:rPr lang="en-US" dirty="0"/>
              <a:t>Predictors can be numeric (continuous) or factors (categorical).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Linear</a:t>
            </a:r>
          </a:p>
          <a:p>
            <a:pPr lvl="1">
              <a:buFont typeface="Wingdings" charset="0"/>
              <a:buNone/>
            </a:pPr>
            <a:r>
              <a:rPr lang="en-US" dirty="0"/>
              <a:t>	Quite flexible as it is</a:t>
            </a:r>
          </a:p>
          <a:p>
            <a:r>
              <a:rPr lang="en-US" dirty="0"/>
              <a:t>Generalized</a:t>
            </a:r>
          </a:p>
          <a:p>
            <a:pPr lvl="1">
              <a:buFont typeface="Wingdings" charset="0"/>
              <a:buNone/>
            </a:pPr>
            <a:r>
              <a:rPr lang="en-US" dirty="0"/>
              <a:t>	Any error distribution</a:t>
            </a:r>
          </a:p>
          <a:p>
            <a:r>
              <a:rPr lang="en-US" dirty="0"/>
              <a:t>Nonlinear</a:t>
            </a:r>
          </a:p>
          <a:p>
            <a:pPr lvl="1">
              <a:buFont typeface="Wingdings" charset="0"/>
              <a:buNone/>
            </a:pPr>
            <a:r>
              <a:rPr lang="en-US" dirty="0"/>
              <a:t>	Any relationship between Y and X</a:t>
            </a:r>
          </a:p>
          <a:p>
            <a:endParaRPr lang="en-US" dirty="0"/>
          </a:p>
          <a:p>
            <a:pPr>
              <a:tabLst>
                <a:tab pos="3995738" algn="l"/>
              </a:tabLst>
            </a:pPr>
            <a:endParaRPr lang="en-US" dirty="0"/>
          </a:p>
        </p:txBody>
      </p:sp>
      <p:grpSp>
        <p:nvGrpSpPr>
          <p:cNvPr id="4" name="Group 13"/>
          <p:cNvGrpSpPr>
            <a:grpSpLocks/>
          </p:cNvGrpSpPr>
          <p:nvPr/>
        </p:nvGrpSpPr>
        <p:grpSpPr bwMode="auto">
          <a:xfrm>
            <a:off x="4079128" y="3860997"/>
            <a:ext cx="1676400" cy="1187450"/>
            <a:chOff x="4368" y="1204"/>
            <a:chExt cx="1056" cy="748"/>
          </a:xfrm>
        </p:grpSpPr>
        <p:sp>
          <p:nvSpPr>
            <p:cNvPr id="5" name="AutoShape 9"/>
            <p:cNvSpPr>
              <a:spLocks/>
            </p:cNvSpPr>
            <p:nvPr/>
          </p:nvSpPr>
          <p:spPr bwMode="auto">
            <a:xfrm>
              <a:off x="4368" y="1298"/>
              <a:ext cx="144" cy="560"/>
            </a:xfrm>
            <a:prstGeom prst="rightBrace">
              <a:avLst>
                <a:gd name="adj1" fmla="val 32407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Text Box 10"/>
            <p:cNvSpPr txBox="1">
              <a:spLocks noChangeArrowheads="1"/>
            </p:cNvSpPr>
            <p:nvPr/>
          </p:nvSpPr>
          <p:spPr bwMode="auto">
            <a:xfrm>
              <a:off x="4512" y="1204"/>
              <a:ext cx="912" cy="7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400" i="1" dirty="0"/>
                <a:t>closed</a:t>
              </a:r>
              <a:br>
                <a:rPr lang="en-US" sz="2400" i="1" dirty="0"/>
              </a:br>
              <a:r>
                <a:rPr lang="en-US" sz="2400" i="1" dirty="0"/>
                <a:t>form</a:t>
              </a:r>
              <a:br>
                <a:rPr lang="en-US" sz="2400" i="1" dirty="0"/>
              </a:br>
              <a:r>
                <a:rPr lang="en-US" sz="2400" i="1" dirty="0"/>
                <a:t>solution</a:t>
              </a: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6112659" y="4899222"/>
            <a:ext cx="1676400" cy="1905000"/>
            <a:chOff x="4368" y="2008"/>
            <a:chExt cx="1056" cy="1200"/>
          </a:xfrm>
        </p:grpSpPr>
        <p:sp>
          <p:nvSpPr>
            <p:cNvPr id="8" name="AutoShape 6"/>
            <p:cNvSpPr>
              <a:spLocks/>
            </p:cNvSpPr>
            <p:nvPr/>
          </p:nvSpPr>
          <p:spPr bwMode="auto">
            <a:xfrm>
              <a:off x="4368" y="2008"/>
              <a:ext cx="144" cy="1200"/>
            </a:xfrm>
            <a:prstGeom prst="rightBrace">
              <a:avLst>
                <a:gd name="adj1" fmla="val 69444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Text Box 7"/>
            <p:cNvSpPr txBox="1">
              <a:spLocks noChangeArrowheads="1"/>
            </p:cNvSpPr>
            <p:nvPr/>
          </p:nvSpPr>
          <p:spPr bwMode="auto">
            <a:xfrm>
              <a:off x="4512" y="2352"/>
              <a:ext cx="912" cy="5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400" i="1"/>
                <a:t>iterative</a:t>
              </a:r>
              <a:br>
                <a:rPr lang="en-US" sz="2400" i="1"/>
              </a:br>
              <a:r>
                <a:rPr lang="en-US" sz="2400" i="1"/>
                <a:t>solution</a:t>
              </a:r>
            </a:p>
          </p:txBody>
        </p:sp>
      </p:grpSp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3226423" y="3008145"/>
          <a:ext cx="2162609" cy="6407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685800" imgH="203200" progId="Equation.3">
                  <p:embed/>
                </p:oleObj>
              </mc:Choice>
              <mc:Fallback>
                <p:oleObj name="Equation" r:id="rId2" imgW="685800" imgH="2032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26423" y="3008145"/>
                        <a:ext cx="2162609" cy="6407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89623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66BC3-A1DA-540C-141C-EF8435578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D36E1-069C-866F-DD6D-A284E3614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A58DDC-B17C-7800-DA7D-C5434180C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82" y="90312"/>
            <a:ext cx="8904967" cy="667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0637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1ECD3-0A3A-055D-282C-9AFCFC05E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157F3-DD63-FEC0-15B2-08F854E34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8F5465-34C2-F78A-6334-F92165CFA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4" y="45156"/>
            <a:ext cx="9031111" cy="676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1640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FEAEB-B207-E67B-C012-4D348BB16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23A12-2840-9608-4A55-F101676A6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E5422A-8B86-B596-1A40-10410182D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49" y="183923"/>
            <a:ext cx="8659565" cy="6490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3958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D2F91-704A-CEF3-5305-344DCDE07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B7BC1-A91E-2D6E-29E3-5CD6462B5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965B87-ABDB-EF0E-5CD3-F78B76AA3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479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80AC-17D4-354B-9350-6008608C0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Poisson GLM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DDAE2-34CA-DF4B-91EC-F0B5F8DE4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Switch to MLE lecture notes</a:t>
            </a:r>
          </a:p>
        </p:txBody>
      </p:sp>
    </p:spTree>
    <p:extLst>
      <p:ext uri="{BB962C8B-B14F-4D97-AF65-F5344CB8AC3E}">
        <p14:creationId xmlns:p14="http://schemas.microsoft.com/office/powerpoint/2010/main" val="1774287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in fisheries, fitting to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Common exercise in fisheries and wildlife science is fitting a model to some data.</a:t>
            </a:r>
          </a:p>
          <a:p>
            <a:r>
              <a:rPr lang="en-US" dirty="0"/>
              <a:t>These models (and the data they are fit to) can be simple to more complicated.</a:t>
            </a:r>
          </a:p>
          <a:p>
            <a:pPr lvl="1"/>
            <a:r>
              <a:rPr lang="en-US" dirty="0"/>
              <a:t>e.g.  regressions, stock-recruitment analysis, population dynamics models, etc.</a:t>
            </a:r>
          </a:p>
          <a:p>
            <a:r>
              <a:rPr lang="en-US" dirty="0"/>
              <a:t>Optimization tools in statistical software (e.g. lm() , </a:t>
            </a:r>
            <a:r>
              <a:rPr lang="en-US" dirty="0" err="1"/>
              <a:t>glmer</a:t>
            </a:r>
            <a:r>
              <a:rPr lang="en-US" dirty="0"/>
              <a:t>(), or </a:t>
            </a:r>
            <a:r>
              <a:rPr lang="en-US" dirty="0" err="1"/>
              <a:t>nls</a:t>
            </a:r>
            <a:r>
              <a:rPr lang="en-US" dirty="0"/>
              <a:t>() in R) can be used in a lot of instances.</a:t>
            </a:r>
          </a:p>
          <a:p>
            <a:r>
              <a:rPr lang="en-US" dirty="0"/>
              <a:t>Custom-built objective functions can also be helpful (e.g. using optimize() in R ).</a:t>
            </a:r>
          </a:p>
          <a:p>
            <a:r>
              <a:rPr lang="en-US" dirty="0"/>
              <a:t>Sometimes these tools can be slow or unstable when our models contain lots of parameters or datasets become large.</a:t>
            </a:r>
          </a:p>
        </p:txBody>
      </p:sp>
    </p:spTree>
    <p:extLst>
      <p:ext uri="{BB962C8B-B14F-4D97-AF65-F5344CB8AC3E}">
        <p14:creationId xmlns:p14="http://schemas.microsoft.com/office/powerpoint/2010/main" val="17773365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80AC-17D4-354B-9350-6008608C0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Poisson GLM with covariate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DDAE2-34CA-DF4B-91EC-F0B5F8DE4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Plot the residuals of the herring count model with respect to month</a:t>
            </a:r>
          </a:p>
          <a:p>
            <a:r>
              <a:rPr lang="en-US" dirty="0"/>
              <a:t>Extend the herring count TMB model to include a month effect</a:t>
            </a:r>
          </a:p>
          <a:p>
            <a:r>
              <a:rPr lang="en-US" dirty="0"/>
              <a:t>i.e.  Fit the model:</a:t>
            </a:r>
          </a:p>
          <a:p>
            <a:pPr marL="457200" lvl="1" indent="0">
              <a:buNone/>
            </a:pPr>
            <a:r>
              <a:rPr lang="en-US" dirty="0"/>
              <a:t>Y(</a:t>
            </a:r>
            <a:r>
              <a:rPr lang="en-US" dirty="0" err="1"/>
              <a:t>i</a:t>
            </a:r>
            <a:r>
              <a:rPr lang="en-US" dirty="0"/>
              <a:t>) ~ Poisson(</a:t>
            </a:r>
            <a:r>
              <a:rPr lang="en-US" dirty="0" err="1"/>
              <a:t>λ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))</a:t>
            </a:r>
          </a:p>
          <a:p>
            <a:pPr marL="457200" lvl="1" indent="0">
              <a:buNone/>
            </a:pPr>
            <a:r>
              <a:rPr lang="en-US" dirty="0"/>
              <a:t>ln(</a:t>
            </a:r>
            <a:r>
              <a:rPr lang="en-US" dirty="0" err="1"/>
              <a:t>λ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)) = β</a:t>
            </a:r>
            <a:r>
              <a:rPr lang="en-US" baseline="-25000" dirty="0"/>
              <a:t>month(</a:t>
            </a:r>
            <a:r>
              <a:rPr lang="en-US" baseline="-25000" dirty="0" err="1"/>
              <a:t>i</a:t>
            </a:r>
            <a:r>
              <a:rPr lang="en-US" baseline="-25000" dirty="0"/>
              <a:t>)</a:t>
            </a:r>
          </a:p>
          <a:p>
            <a:r>
              <a:rPr lang="en-US" dirty="0"/>
              <a:t>Plot the resulting residuals</a:t>
            </a:r>
          </a:p>
          <a:p>
            <a:r>
              <a:rPr lang="en-US" dirty="0"/>
              <a:t>Compare the model with the month effect to the single-intercept model using AIC.</a:t>
            </a:r>
          </a:p>
        </p:txBody>
      </p:sp>
    </p:spTree>
    <p:extLst>
      <p:ext uri="{BB962C8B-B14F-4D97-AF65-F5344CB8AC3E}">
        <p14:creationId xmlns:p14="http://schemas.microsoft.com/office/powerpoint/2010/main" val="1356853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Template Model Builder?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Put simply, it is an R package to help conduct optimization (parameter estimation) of highly nonlinear models. It includes:</a:t>
            </a:r>
          </a:p>
          <a:p>
            <a:r>
              <a:rPr lang="en-US" sz="2400" dirty="0"/>
              <a:t>Tools for reading in most interesting data objects</a:t>
            </a:r>
            <a:br>
              <a:rPr lang="en-US" sz="2400" dirty="0"/>
            </a:br>
            <a:r>
              <a:rPr lang="en-US" sz="2400" dirty="0"/>
              <a:t>(number, vector, matrix, arrays, ...)</a:t>
            </a:r>
          </a:p>
          <a:p>
            <a:r>
              <a:rPr lang="en-US" sz="2400" dirty="0"/>
              <a:t>Tools for specifying model parameters &amp; constraints (unbounded, bounded, summing to zero, vectors of, ...)</a:t>
            </a:r>
          </a:p>
          <a:p>
            <a:r>
              <a:rPr lang="en-US" sz="2400" dirty="0"/>
              <a:t>Evaluating the marginal likelihood via Laplace Approximation</a:t>
            </a:r>
          </a:p>
          <a:p>
            <a:r>
              <a:rPr lang="en-US" sz="2400" dirty="0"/>
              <a:t>Calculation of derivatives of objective function using AD</a:t>
            </a:r>
          </a:p>
          <a:p>
            <a:r>
              <a:rPr lang="en-US" sz="2400" dirty="0"/>
              <a:t>Helpful functions</a:t>
            </a:r>
          </a:p>
          <a:p>
            <a:r>
              <a:rPr lang="en-US" sz="2400" dirty="0"/>
              <a:t>Linked workflow with R, allowing for minimization of objective function</a:t>
            </a:r>
          </a:p>
          <a:p>
            <a:r>
              <a:rPr lang="en-US" altLang="en-US" sz="2400" dirty="0"/>
              <a:t>Calculations for measures of uncertainty by: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/>
              <a:t>estimating asymptotic variance-covariance matrices,</a:t>
            </a:r>
          </a:p>
          <a:p>
            <a:pPr lvl="1">
              <a:lnSpc>
                <a:spcPct val="80000"/>
              </a:lnSpc>
            </a:pPr>
            <a:r>
              <a:rPr lang="en-US" altLang="en-US" sz="2000" dirty="0"/>
              <a:t>computing likelihood profiles,</a:t>
            </a:r>
          </a:p>
        </p:txBody>
      </p:sp>
    </p:spTree>
    <p:extLst>
      <p:ext uri="{BB962C8B-B14F-4D97-AF65-F5344CB8AC3E}">
        <p14:creationId xmlns:p14="http://schemas.microsoft.com/office/powerpoint/2010/main" val="4220421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TMB or AD Model Builder?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Many statistical stock assessment software packages in use today are written in ADMB,</a:t>
            </a:r>
          </a:p>
          <a:p>
            <a:pPr marL="457200" lvl="1" indent="0">
              <a:buNone/>
            </a:pPr>
            <a:r>
              <a:rPr lang="en-US" dirty="0"/>
              <a:t>	e.g. ASAP, Stock Synthesis, CASAL, etc.</a:t>
            </a:r>
          </a:p>
          <a:p>
            <a:r>
              <a:rPr lang="en-US" dirty="0"/>
              <a:t>This is changing, TMB faster for random effects models:</a:t>
            </a:r>
          </a:p>
          <a:p>
            <a:pPr marL="914400" lvl="2" indent="0">
              <a:buNone/>
            </a:pPr>
            <a:r>
              <a:rPr lang="en-US" dirty="0"/>
              <a:t>e.g. SAM, WHAM,</a:t>
            </a:r>
          </a:p>
          <a:p>
            <a:r>
              <a:rPr lang="en-US" dirty="0"/>
              <a:t>Workflow similar: write a template file that contains model specification, and how data relate to the model.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Fast because the minimization algorithms use analytical derivatives and a quasi-Newton algorithm.</a:t>
            </a:r>
          </a:p>
          <a:p>
            <a:r>
              <a:rPr lang="en-US" dirty="0"/>
              <a:t>We need to specify the objective function, but T(AD)MB takes care of the minimization procedure.</a:t>
            </a:r>
          </a:p>
          <a:p>
            <a:r>
              <a:rPr lang="en-US" altLang="en-US" dirty="0"/>
              <a:t>No need to supply the derivatives of the function to be minimized with respect to the parameters; these are computed automatically using Reverse Mode </a:t>
            </a:r>
            <a:r>
              <a:rPr lang="en-US" altLang="en-US" dirty="0" err="1"/>
              <a:t>Autodifferentiation</a:t>
            </a:r>
            <a:r>
              <a:rPr lang="en-US" altLang="en-US" dirty="0"/>
              <a:t> (the ‘AD’).</a:t>
            </a:r>
          </a:p>
          <a:p>
            <a:endParaRPr lang="en-US" dirty="0"/>
          </a:p>
        </p:txBody>
      </p:sp>
      <p:pic>
        <p:nvPicPr>
          <p:cNvPr id="5" name="Picture 2" descr="ADMB Projec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206"/>
          <a:stretch/>
        </p:blipFill>
        <p:spPr bwMode="auto">
          <a:xfrm>
            <a:off x="6515641" y="47848"/>
            <a:ext cx="2630946" cy="94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345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Specifying the Problem – the TMB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1870"/>
            <a:ext cx="8229600" cy="5806130"/>
          </a:xfrm>
        </p:spPr>
        <p:txBody>
          <a:bodyPr>
            <a:normAutofit/>
          </a:bodyPr>
          <a:lstStyle/>
          <a:p>
            <a:r>
              <a:rPr lang="en-US" altLang="en-US" sz="2800" dirty="0"/>
              <a:t>TMB is an R package. Unlike ADMB, TMB workflow is embedded in R.</a:t>
            </a:r>
          </a:p>
          <a:p>
            <a:r>
              <a:rPr lang="en-US" altLang="en-US" sz="2800" dirty="0"/>
              <a:t>TMB programs are written using a template (a file with a .</a:t>
            </a:r>
            <a:r>
              <a:rPr lang="en-US" altLang="en-US" sz="2800" dirty="0" err="1"/>
              <a:t>cpp</a:t>
            </a:r>
            <a:r>
              <a:rPr lang="en-US" altLang="en-US" sz="2800" dirty="0"/>
              <a:t> extension).</a:t>
            </a:r>
          </a:p>
          <a:p>
            <a:r>
              <a:rPr lang="en-US" altLang="en-US" sz="2800" dirty="0"/>
              <a:t>The .</a:t>
            </a:r>
            <a:r>
              <a:rPr lang="en-US" altLang="en-US" sz="2800" dirty="0" err="1"/>
              <a:t>cpp</a:t>
            </a:r>
            <a:r>
              <a:rPr lang="en-US" altLang="en-US" sz="2800" dirty="0"/>
              <a:t> file specifies:</a:t>
            </a:r>
          </a:p>
          <a:p>
            <a:pPr lvl="1"/>
            <a:r>
              <a:rPr lang="en-US" altLang="en-US" sz="2400" dirty="0"/>
              <a:t>the data (constants) that are part of the function,</a:t>
            </a:r>
          </a:p>
          <a:p>
            <a:pPr lvl="1"/>
            <a:r>
              <a:rPr lang="en-US" altLang="en-US" sz="2400" dirty="0"/>
              <a:t>the parameters that are to be varied to minimize the function,</a:t>
            </a:r>
          </a:p>
          <a:p>
            <a:pPr lvl="1"/>
            <a:r>
              <a:rPr lang="en-US" altLang="en-US" sz="2400" dirty="0"/>
              <a:t>variables that depend on the parameters but are not parameters themselves; and </a:t>
            </a:r>
          </a:p>
          <a:p>
            <a:pPr lvl="1"/>
            <a:r>
              <a:rPr lang="en-US" altLang="en-US" sz="2400" dirty="0"/>
              <a:t>the function to be minimized.</a:t>
            </a:r>
          </a:p>
          <a:p>
            <a:r>
              <a:rPr lang="en-US" altLang="en-US" sz="2800" dirty="0"/>
              <a:t>The function itself is minimized from 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466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7DF69-0EA0-BA4B-A3DF-44A985629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environment – the TMB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D0629-E8A4-FC4A-B0DC-C43ECDDC87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 within RStudio </a:t>
            </a:r>
          </a:p>
          <a:p>
            <a:pPr marL="457200" lvl="1" indent="0">
              <a:buNone/>
            </a:pPr>
            <a:r>
              <a:rPr lang="en-US" dirty="0"/>
              <a:t>Hint: make RStudio your default .</a:t>
            </a:r>
            <a:r>
              <a:rPr lang="en-US" dirty="0" err="1"/>
              <a:t>cpp</a:t>
            </a:r>
            <a:r>
              <a:rPr lang="en-US" dirty="0"/>
              <a:t> editor</a:t>
            </a:r>
          </a:p>
          <a:p>
            <a:pPr marL="457200" lvl="1" indent="0">
              <a:buNone/>
            </a:pPr>
            <a:r>
              <a:rPr lang="en-US" dirty="0"/>
              <a:t>Recommend running 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TMB:::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setupRStudio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()</a:t>
            </a:r>
            <a:endParaRPr lang="en-US" dirty="0"/>
          </a:p>
          <a:p>
            <a:endParaRPr lang="en-US" dirty="0"/>
          </a:p>
          <a:p>
            <a:r>
              <a:rPr lang="en-US" dirty="0"/>
              <a:t>Every TMB project consists of (at least):</a:t>
            </a:r>
          </a:p>
          <a:p>
            <a:pPr lvl="1"/>
            <a:r>
              <a:rPr lang="en-US" dirty="0"/>
              <a:t>an R script that controls the workflow</a:t>
            </a:r>
          </a:p>
          <a:p>
            <a:pPr lvl="1"/>
            <a:r>
              <a:rPr lang="en-US" dirty="0"/>
              <a:t>a .</a:t>
            </a:r>
            <a:r>
              <a:rPr lang="en-US" dirty="0" err="1"/>
              <a:t>cpp</a:t>
            </a:r>
            <a:r>
              <a:rPr lang="en-US" dirty="0"/>
              <a:t> file that specifies the model &amp; objective function</a:t>
            </a:r>
          </a:p>
        </p:txBody>
      </p:sp>
    </p:spTree>
    <p:extLst>
      <p:ext uri="{BB962C8B-B14F-4D97-AF65-F5344CB8AC3E}">
        <p14:creationId xmlns:p14="http://schemas.microsoft.com/office/powerpoint/2010/main" val="517692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3D8D9ED-B4AF-EF41-AD69-1C04021EF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1" b="55089"/>
          <a:stretch>
            <a:fillRect/>
          </a:stretch>
        </p:blipFill>
        <p:spPr bwMode="auto">
          <a:xfrm>
            <a:off x="0" y="239713"/>
            <a:ext cx="9186863" cy="628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9F501C14-6914-9242-8E30-90D86302E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781800" y="6324600"/>
            <a:ext cx="1905000" cy="457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7B516D5-8195-F845-B514-C2AEA3D9F25D}" type="slidenum">
              <a:rPr lang="en-US" altLang="en-US" sz="14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400"/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29DFE592-4CB6-264C-B5EE-990AEEFE35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381000" y="6497638"/>
            <a:ext cx="69437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/>
              <a:t>Taken from https://</a:t>
            </a:r>
            <a:r>
              <a:rPr lang="en-US" altLang="en-US" sz="1400" dirty="0" err="1"/>
              <a:t>github.com</a:t>
            </a:r>
            <a:r>
              <a:rPr lang="en-US" altLang="en-US" sz="1400" dirty="0"/>
              <a:t>/James-Thorson/2016_Spatio-temporal_models</a:t>
            </a:r>
          </a:p>
        </p:txBody>
      </p:sp>
    </p:spTree>
    <p:extLst>
      <p:ext uri="{BB962C8B-B14F-4D97-AF65-F5344CB8AC3E}">
        <p14:creationId xmlns:p14="http://schemas.microsoft.com/office/powerpoint/2010/main" val="812429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7DF69-0EA0-BA4B-A3DF-44A985629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environment – the TMB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D0629-E8A4-FC4A-B0DC-C43ECDDC87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script:</a:t>
            </a:r>
          </a:p>
          <a:p>
            <a:pPr lvl="1"/>
            <a:r>
              <a:rPr lang="en-US" dirty="0"/>
              <a:t>Create list objects for data &amp; model parameters</a:t>
            </a:r>
          </a:p>
          <a:p>
            <a:pPr lvl="1"/>
            <a:r>
              <a:rPr lang="en-US" dirty="0"/>
              <a:t>Compile &amp; link the C++ program</a:t>
            </a:r>
          </a:p>
          <a:p>
            <a:pPr lvl="1"/>
            <a:r>
              <a:rPr lang="en-US" dirty="0"/>
              <a:t>Load the compiled C++ code</a:t>
            </a:r>
          </a:p>
          <a:p>
            <a:pPr lvl="1"/>
            <a:r>
              <a:rPr lang="en-US" dirty="0"/>
              <a:t>Build model object (</a:t>
            </a:r>
            <a:r>
              <a:rPr lang="en-US" dirty="0" err="1"/>
              <a:t>MakeADFun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Fit model</a:t>
            </a:r>
          </a:p>
          <a:p>
            <a:pPr lvl="1"/>
            <a:r>
              <a:rPr lang="en-US" dirty="0"/>
              <a:t>Analyze results</a:t>
            </a:r>
          </a:p>
        </p:txBody>
      </p:sp>
    </p:spTree>
    <p:extLst>
      <p:ext uri="{BB962C8B-B14F-4D97-AF65-F5344CB8AC3E}">
        <p14:creationId xmlns:p14="http://schemas.microsoft.com/office/powerpoint/2010/main" val="3688431525"/>
      </p:ext>
    </p:extLst>
  </p:cSld>
  <p:clrMapOvr>
    <a:masterClrMapping/>
  </p:clrMapOvr>
</p:sld>
</file>

<file path=ppt/theme/theme1.xml><?xml version="1.0" encoding="utf-8"?>
<a:theme xmlns:a="http://schemas.openxmlformats.org/drawingml/2006/main" name="NOAA Divider Slide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NOAA Title Option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GFAY_Cust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noaa_fisheries_presentation_template_final</Template>
  <TotalTime>8531</TotalTime>
  <Words>1723</Words>
  <Application>Microsoft Macintosh PowerPoint</Application>
  <PresentationFormat>On-screen Show (4:3)</PresentationFormat>
  <Paragraphs>206</Paragraphs>
  <Slides>30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Arial</vt:lpstr>
      <vt:lpstr>Arial Narrow</vt:lpstr>
      <vt:lpstr>Calibri</vt:lpstr>
      <vt:lpstr>Tahoma</vt:lpstr>
      <vt:lpstr>Wingdings</vt:lpstr>
      <vt:lpstr>NOAA Divider Slides</vt:lpstr>
      <vt:lpstr>NOAA Title Options</vt:lpstr>
      <vt:lpstr>GFAY_Custom</vt:lpstr>
      <vt:lpstr>Equation</vt:lpstr>
      <vt:lpstr>MAR 580: Models for Marine Ecosystem-Based Management</vt:lpstr>
      <vt:lpstr>Schedule</vt:lpstr>
      <vt:lpstr>Models in fisheries, fitting to data</vt:lpstr>
      <vt:lpstr>What is Template Model Builder?</vt:lpstr>
      <vt:lpstr>TMB or AD Model Builder? </vt:lpstr>
      <vt:lpstr>Specifying the Problem – the TMB approach</vt:lpstr>
      <vt:lpstr>Work environment – the TMB approach</vt:lpstr>
      <vt:lpstr>PowerPoint Presentation</vt:lpstr>
      <vt:lpstr>Work environment – the TMB approach</vt:lpstr>
      <vt:lpstr>First example: linear regression</vt:lpstr>
      <vt:lpstr>Review</vt:lpstr>
      <vt:lpstr>Review</vt:lpstr>
      <vt:lpstr>Understanding MakeADFun arguments</vt:lpstr>
      <vt:lpstr>MakeADFun’s map</vt:lpstr>
      <vt:lpstr>Reporting</vt:lpstr>
      <vt:lpstr>Variances for derived quantities</vt:lpstr>
      <vt:lpstr>Variance information</vt:lpstr>
      <vt:lpstr>Data Types</vt:lpstr>
      <vt:lpstr>Parameter Types</vt:lpstr>
      <vt:lpstr>Variable Names</vt:lpstr>
      <vt:lpstr>PowerPoint Presentation</vt:lpstr>
      <vt:lpstr>Programming Style</vt:lpstr>
      <vt:lpstr>Getting Help, and debugging hints</vt:lpstr>
      <vt:lpstr>Linear modeling review  LMs, GLMs, NLMs</vt:lpstr>
      <vt:lpstr>PowerPoint Presentation</vt:lpstr>
      <vt:lpstr>PowerPoint Presentation</vt:lpstr>
      <vt:lpstr>PowerPoint Presentation</vt:lpstr>
      <vt:lpstr>PowerPoint Presentation</vt:lpstr>
      <vt:lpstr>Example: Poisson GLM</vt:lpstr>
      <vt:lpstr>Exercise: Poisson GLM with covariate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mar530:EBFM Lecture 1</dc:title>
  <dc:subject>Introduction, Course Mechanics, What is EBFM?</dc:subject>
  <dc:creator>Gavin Fay</dc:creator>
  <cp:keywords/>
  <dc:description/>
  <cp:lastModifiedBy>Gavin Fay</cp:lastModifiedBy>
  <cp:revision>312</cp:revision>
  <dcterms:created xsi:type="dcterms:W3CDTF">2014-06-04T00:44:42Z</dcterms:created>
  <dcterms:modified xsi:type="dcterms:W3CDTF">2022-09-05T21:45:59Z</dcterms:modified>
  <cp:category/>
</cp:coreProperties>
</file>

<file path=docProps/thumbnail.jpeg>
</file>